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1"/>
  </p:notesMasterIdLst>
  <p:sldIdLst>
    <p:sldId id="297" r:id="rId2"/>
    <p:sldId id="298" r:id="rId3"/>
    <p:sldId id="300" r:id="rId4"/>
    <p:sldId id="299" r:id="rId5"/>
    <p:sldId id="302" r:id="rId6"/>
    <p:sldId id="259" r:id="rId7"/>
    <p:sldId id="262" r:id="rId8"/>
    <p:sldId id="260" r:id="rId9"/>
    <p:sldId id="283" r:id="rId10"/>
    <p:sldId id="284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265" r:id="rId19"/>
    <p:sldId id="266" r:id="rId20"/>
    <p:sldId id="285" r:id="rId21"/>
    <p:sldId id="296" r:id="rId22"/>
    <p:sldId id="268" r:id="rId23"/>
    <p:sldId id="269" r:id="rId24"/>
    <p:sldId id="311" r:id="rId25"/>
    <p:sldId id="310" r:id="rId26"/>
    <p:sldId id="312" r:id="rId27"/>
    <p:sldId id="274" r:id="rId28"/>
    <p:sldId id="279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EAB"/>
    <a:srgbClr val="4796D1"/>
    <a:srgbClr val="0361D3"/>
    <a:srgbClr val="0357BD"/>
    <a:srgbClr val="619ED5"/>
    <a:srgbClr val="82B2DE"/>
    <a:srgbClr val="A3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6" autoAdjust="0"/>
    <p:restoredTop sz="90895"/>
  </p:normalViewPr>
  <p:slideViewPr>
    <p:cSldViewPr snapToGrid="0" showGuides="1">
      <p:cViewPr>
        <p:scale>
          <a:sx n="80" d="100"/>
          <a:sy n="80" d="100"/>
        </p:scale>
        <p:origin x="1120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DBD4E-2CD8-42B1-908F-EDBCAB721553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BDEB1-70F9-4FDB-AE59-AB81807EE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0EE15-6E4A-1C47-904C-79286D01B0A2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869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46" y="464182"/>
            <a:ext cx="1458109" cy="1458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00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16"/>
          <p:cNvGrpSpPr/>
          <p:nvPr userDrawn="1"/>
        </p:nvGrpSpPr>
        <p:grpSpPr>
          <a:xfrm>
            <a:off x="9792126" y="7100980"/>
            <a:ext cx="875874" cy="5157951"/>
            <a:chOff x="6718726" y="1700049"/>
            <a:chExt cx="875874" cy="5157951"/>
          </a:xfrm>
        </p:grpSpPr>
        <p:sp>
          <p:nvSpPr>
            <p:cNvPr id="38" name="矩形 44"/>
            <p:cNvSpPr/>
            <p:nvPr/>
          </p:nvSpPr>
          <p:spPr bwMode="auto">
            <a:xfrm>
              <a:off x="6735070" y="3510304"/>
              <a:ext cx="855664" cy="334769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待定内容</a:t>
              </a:r>
            </a:p>
          </p:txBody>
        </p:sp>
        <p:sp>
          <p:nvSpPr>
            <p:cNvPr id="39" name="矩形 18"/>
            <p:cNvSpPr/>
            <p:nvPr/>
          </p:nvSpPr>
          <p:spPr bwMode="auto">
            <a:xfrm>
              <a:off x="6718726" y="1700049"/>
              <a:ext cx="872007" cy="71009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6815582" y="1822441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4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41" name="图片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011"/>
            <a:stretch/>
          </p:blipFill>
          <p:spPr>
            <a:xfrm>
              <a:off x="6718727" y="2507874"/>
              <a:ext cx="875873" cy="912545"/>
            </a:xfrm>
            <a:prstGeom prst="rect">
              <a:avLst/>
            </a:prstGeom>
          </p:spPr>
        </p:pic>
      </p:grpSp>
      <p:grpSp>
        <p:nvGrpSpPr>
          <p:cNvPr id="42" name="组合 4"/>
          <p:cNvGrpSpPr/>
          <p:nvPr userDrawn="1"/>
        </p:nvGrpSpPr>
        <p:grpSpPr>
          <a:xfrm>
            <a:off x="446962" y="1397000"/>
            <a:ext cx="866293" cy="5461000"/>
            <a:chOff x="1646834" y="1397000"/>
            <a:chExt cx="866293" cy="5461000"/>
          </a:xfrm>
        </p:grpSpPr>
        <p:sp>
          <p:nvSpPr>
            <p:cNvPr id="43" name="矩形 58"/>
            <p:cNvSpPr/>
            <p:nvPr/>
          </p:nvSpPr>
          <p:spPr bwMode="auto">
            <a:xfrm>
              <a:off x="1646834" y="3510304"/>
              <a:ext cx="855664" cy="33476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最小应用</a:t>
              </a:r>
            </a:p>
          </p:txBody>
        </p:sp>
        <p:sp>
          <p:nvSpPr>
            <p:cNvPr id="44" name="矩形 6"/>
            <p:cNvSpPr/>
            <p:nvPr/>
          </p:nvSpPr>
          <p:spPr bwMode="auto">
            <a:xfrm>
              <a:off x="1657465" y="1397000"/>
              <a:ext cx="855662" cy="10044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6"/>
            <p:cNvSpPr txBox="1">
              <a:spLocks noChangeArrowheads="1"/>
            </p:cNvSpPr>
            <p:nvPr/>
          </p:nvSpPr>
          <p:spPr bwMode="auto">
            <a:xfrm>
              <a:off x="1727346" y="1786628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46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6" r="14866"/>
            <a:stretch/>
          </p:blipFill>
          <p:spPr>
            <a:xfrm>
              <a:off x="1646835" y="2542741"/>
              <a:ext cx="855664" cy="846956"/>
            </a:xfrm>
            <a:prstGeom prst="rect">
              <a:avLst/>
            </a:prstGeom>
          </p:spPr>
        </p:pic>
      </p:grpSp>
      <p:grpSp>
        <p:nvGrpSpPr>
          <p:cNvPr id="47" name="组合 9"/>
          <p:cNvGrpSpPr/>
          <p:nvPr userDrawn="1"/>
        </p:nvGrpSpPr>
        <p:grpSpPr>
          <a:xfrm>
            <a:off x="1349283" y="5984254"/>
            <a:ext cx="882950" cy="5369551"/>
            <a:chOff x="3310335" y="1488449"/>
            <a:chExt cx="882950" cy="5369551"/>
          </a:xfrm>
        </p:grpSpPr>
        <p:sp>
          <p:nvSpPr>
            <p:cNvPr id="48" name="矩形 60"/>
            <p:cNvSpPr/>
            <p:nvPr/>
          </p:nvSpPr>
          <p:spPr bwMode="auto">
            <a:xfrm>
              <a:off x="3310335" y="3510304"/>
              <a:ext cx="882950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49" name="矩形 11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TextBox 17"/>
            <p:cNvSpPr txBox="1">
              <a:spLocks noChangeArrowheads="1"/>
            </p:cNvSpPr>
            <p:nvPr/>
          </p:nvSpPr>
          <p:spPr bwMode="auto">
            <a:xfrm>
              <a:off x="3418927" y="174868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51" name="图片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1" r="20560"/>
            <a:stretch/>
          </p:blipFill>
          <p:spPr>
            <a:xfrm>
              <a:off x="3310335" y="2496079"/>
              <a:ext cx="882949" cy="871792"/>
            </a:xfrm>
            <a:prstGeom prst="rect">
              <a:avLst/>
            </a:prstGeom>
          </p:spPr>
        </p:pic>
      </p:grpSp>
      <p:grpSp>
        <p:nvGrpSpPr>
          <p:cNvPr id="52" name="组合 14"/>
          <p:cNvGrpSpPr/>
          <p:nvPr userDrawn="1"/>
        </p:nvGrpSpPr>
        <p:grpSpPr>
          <a:xfrm>
            <a:off x="2293036" y="6057898"/>
            <a:ext cx="873067" cy="5257802"/>
            <a:chOff x="4994334" y="1600198"/>
            <a:chExt cx="873067" cy="5257802"/>
          </a:xfrm>
        </p:grpSpPr>
        <p:sp>
          <p:nvSpPr>
            <p:cNvPr id="53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54" name="矩形 16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TextBox 18"/>
            <p:cNvSpPr txBox="1">
              <a:spLocks noChangeArrowheads="1"/>
            </p:cNvSpPr>
            <p:nvPr/>
          </p:nvSpPr>
          <p:spPr bwMode="auto">
            <a:xfrm>
              <a:off x="5098218" y="1786359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56" name="图片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22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32"/>
          <p:cNvGrpSpPr/>
          <p:nvPr userDrawn="1"/>
        </p:nvGrpSpPr>
        <p:grpSpPr>
          <a:xfrm>
            <a:off x="9792126" y="7062878"/>
            <a:ext cx="875874" cy="5157951"/>
            <a:chOff x="6718726" y="1700049"/>
            <a:chExt cx="875874" cy="5157951"/>
          </a:xfrm>
        </p:grpSpPr>
        <p:sp>
          <p:nvSpPr>
            <p:cNvPr id="43" name="矩形 44"/>
            <p:cNvSpPr/>
            <p:nvPr/>
          </p:nvSpPr>
          <p:spPr bwMode="auto">
            <a:xfrm>
              <a:off x="6735070" y="3510304"/>
              <a:ext cx="855664" cy="334769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待定内容</a:t>
              </a:r>
            </a:p>
          </p:txBody>
        </p:sp>
        <p:sp>
          <p:nvSpPr>
            <p:cNvPr id="44" name="矩形 34"/>
            <p:cNvSpPr/>
            <p:nvPr/>
          </p:nvSpPr>
          <p:spPr bwMode="auto">
            <a:xfrm>
              <a:off x="6718726" y="1700049"/>
              <a:ext cx="872007" cy="71009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9"/>
            <p:cNvSpPr txBox="1">
              <a:spLocks noChangeArrowheads="1"/>
            </p:cNvSpPr>
            <p:nvPr/>
          </p:nvSpPr>
          <p:spPr bwMode="auto">
            <a:xfrm>
              <a:off x="6823252" y="1821351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4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46" name="图片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011"/>
            <a:stretch/>
          </p:blipFill>
          <p:spPr>
            <a:xfrm>
              <a:off x="6718727" y="2507874"/>
              <a:ext cx="875873" cy="912545"/>
            </a:xfrm>
            <a:prstGeom prst="rect">
              <a:avLst/>
            </a:prstGeom>
          </p:spPr>
        </p:pic>
      </p:grpSp>
      <p:grpSp>
        <p:nvGrpSpPr>
          <p:cNvPr id="47" name="组合 22"/>
          <p:cNvGrpSpPr/>
          <p:nvPr userDrawn="1"/>
        </p:nvGrpSpPr>
        <p:grpSpPr>
          <a:xfrm>
            <a:off x="405315" y="1488453"/>
            <a:ext cx="882950" cy="5369551"/>
            <a:chOff x="3310335" y="1488449"/>
            <a:chExt cx="882950" cy="5369551"/>
          </a:xfrm>
        </p:grpSpPr>
        <p:sp>
          <p:nvSpPr>
            <p:cNvPr id="48" name="矩形 60"/>
            <p:cNvSpPr/>
            <p:nvPr/>
          </p:nvSpPr>
          <p:spPr bwMode="auto">
            <a:xfrm>
              <a:off x="3339209" y="3510304"/>
              <a:ext cx="854076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49" name="矩形 24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TextBox 17"/>
            <p:cNvSpPr txBox="1">
              <a:spLocks noChangeArrowheads="1"/>
            </p:cNvSpPr>
            <p:nvPr/>
          </p:nvSpPr>
          <p:spPr bwMode="auto">
            <a:xfrm>
              <a:off x="3406227" y="1769223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51" name="图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7" r="22328"/>
            <a:stretch/>
          </p:blipFill>
          <p:spPr>
            <a:xfrm>
              <a:off x="3310335" y="2474605"/>
              <a:ext cx="882949" cy="927470"/>
            </a:xfrm>
            <a:prstGeom prst="rect">
              <a:avLst/>
            </a:prstGeom>
          </p:spPr>
        </p:pic>
      </p:grpSp>
      <p:grpSp>
        <p:nvGrpSpPr>
          <p:cNvPr id="52" name="组合 27"/>
          <p:cNvGrpSpPr/>
          <p:nvPr userDrawn="1"/>
        </p:nvGrpSpPr>
        <p:grpSpPr>
          <a:xfrm>
            <a:off x="1346366" y="6057898"/>
            <a:ext cx="873067" cy="5257802"/>
            <a:chOff x="4994334" y="1600198"/>
            <a:chExt cx="873067" cy="5257802"/>
          </a:xfrm>
        </p:grpSpPr>
        <p:sp>
          <p:nvSpPr>
            <p:cNvPr id="53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54" name="矩形 29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TextBox 18"/>
            <p:cNvSpPr txBox="1">
              <a:spLocks noChangeArrowheads="1"/>
            </p:cNvSpPr>
            <p:nvPr/>
          </p:nvSpPr>
          <p:spPr bwMode="auto">
            <a:xfrm>
              <a:off x="5088281" y="1799059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56" name="图片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Key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8"/>
          <p:cNvGrpSpPr/>
          <p:nvPr userDrawn="1"/>
        </p:nvGrpSpPr>
        <p:grpSpPr>
          <a:xfrm>
            <a:off x="9792126" y="7092397"/>
            <a:ext cx="875874" cy="5157951"/>
            <a:chOff x="6718726" y="1700049"/>
            <a:chExt cx="875874" cy="5157951"/>
          </a:xfrm>
        </p:grpSpPr>
        <p:sp>
          <p:nvSpPr>
            <p:cNvPr id="33" name="矩形 44"/>
            <p:cNvSpPr/>
            <p:nvPr/>
          </p:nvSpPr>
          <p:spPr bwMode="auto">
            <a:xfrm>
              <a:off x="6735070" y="3510304"/>
              <a:ext cx="855664" cy="334769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待定内容</a:t>
              </a:r>
            </a:p>
          </p:txBody>
        </p:sp>
        <p:sp>
          <p:nvSpPr>
            <p:cNvPr id="34" name="矩形 40"/>
            <p:cNvSpPr/>
            <p:nvPr/>
          </p:nvSpPr>
          <p:spPr bwMode="auto">
            <a:xfrm>
              <a:off x="6718726" y="1700049"/>
              <a:ext cx="872007" cy="71009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19"/>
            <p:cNvSpPr txBox="1">
              <a:spLocks noChangeArrowheads="1"/>
            </p:cNvSpPr>
            <p:nvPr/>
          </p:nvSpPr>
          <p:spPr bwMode="auto">
            <a:xfrm>
              <a:off x="6810552" y="1821351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4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36" name="图片 4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011"/>
            <a:stretch/>
          </p:blipFill>
          <p:spPr>
            <a:xfrm>
              <a:off x="6718727" y="2507874"/>
              <a:ext cx="875873" cy="912545"/>
            </a:xfrm>
            <a:prstGeom prst="rect">
              <a:avLst/>
            </a:prstGeom>
          </p:spPr>
        </p:pic>
      </p:grpSp>
      <p:grpSp>
        <p:nvGrpSpPr>
          <p:cNvPr id="37" name="组合 17"/>
          <p:cNvGrpSpPr/>
          <p:nvPr userDrawn="1"/>
        </p:nvGrpSpPr>
        <p:grpSpPr>
          <a:xfrm>
            <a:off x="417023" y="1595592"/>
            <a:ext cx="873067" cy="5257802"/>
            <a:chOff x="4994334" y="1600198"/>
            <a:chExt cx="873067" cy="5257802"/>
          </a:xfrm>
        </p:grpSpPr>
        <p:sp>
          <p:nvSpPr>
            <p:cNvPr id="38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44" name="矩形 19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8"/>
            <p:cNvSpPr txBox="1">
              <a:spLocks noChangeArrowheads="1"/>
            </p:cNvSpPr>
            <p:nvPr/>
          </p:nvSpPr>
          <p:spPr bwMode="auto">
            <a:xfrm>
              <a:off x="5075581" y="180757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46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51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452690" y="2250281"/>
            <a:ext cx="7297044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192" y="5947177"/>
            <a:ext cx="3857625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2" y="803677"/>
            <a:ext cx="11477625" cy="1339453"/>
          </a:xfrm>
        </p:spPr>
        <p:txBody>
          <a:bodyPr>
            <a:normAutofit/>
          </a:bodyPr>
          <a:lstStyle>
            <a:lvl1pPr algn="ctr">
              <a:defRPr sz="5906" spc="-28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692" y="2309443"/>
            <a:ext cx="7286625" cy="2279791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2"/>
          <p:cNvGrpSpPr/>
          <p:nvPr userDrawn="1"/>
        </p:nvGrpSpPr>
        <p:grpSpPr>
          <a:xfrm>
            <a:off x="1727497" y="1693700"/>
            <a:ext cx="875874" cy="5157951"/>
            <a:chOff x="6718726" y="1700049"/>
            <a:chExt cx="875874" cy="5157951"/>
          </a:xfrm>
        </p:grpSpPr>
        <p:sp>
          <p:nvSpPr>
            <p:cNvPr id="8" name="矩形 44"/>
            <p:cNvSpPr/>
            <p:nvPr/>
          </p:nvSpPr>
          <p:spPr bwMode="auto">
            <a:xfrm>
              <a:off x="6735070" y="3510304"/>
              <a:ext cx="855664" cy="334769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待定内容</a:t>
              </a:r>
            </a:p>
          </p:txBody>
        </p:sp>
        <p:sp>
          <p:nvSpPr>
            <p:cNvPr id="9" name="矩形 14"/>
            <p:cNvSpPr/>
            <p:nvPr/>
          </p:nvSpPr>
          <p:spPr bwMode="auto">
            <a:xfrm>
              <a:off x="6718726" y="1700049"/>
              <a:ext cx="872007" cy="71009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6823252" y="1808651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4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1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011"/>
            <a:stretch/>
          </p:blipFill>
          <p:spPr>
            <a:xfrm>
              <a:off x="6718727" y="2507874"/>
              <a:ext cx="875873" cy="91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416DA-F770-4702-AD52-6FB7B4E8D18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1D31-4CD4-43AC-8AFE-22D3A980432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8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otyl.github.io/ng-component-loader-demo/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trotyl.github.io/ng-standalone-components-demo/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hyperlink" Target="https://stackblitz.com/edit/angular-3p6pp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6.jpe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hyperlink" Target="https://trotyl.github.io/ng-slim-dem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/>
          <p:cNvSpPr txBox="1"/>
          <p:nvPr/>
        </p:nvSpPr>
        <p:spPr bwMode="auto">
          <a:xfrm>
            <a:off x="4281892" y="2685375"/>
            <a:ext cx="5694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z="7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ANGULAR</a:t>
            </a:r>
            <a:endParaRPr lang="zh-CN" altLang="en-US" sz="7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83" y="2556486"/>
            <a:ext cx="1458109" cy="1458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1017 4.81481E-6 C -0.14636 4.81481E-6 -0.20065 -0.08519 -0.20065 -0.15394 L -0.20065 -0.30579 " pathEditMode="relative" rAng="0" ptsTypes="AA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1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18073 -0.1064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3924205" y="2145699"/>
            <a:ext cx="5428342" cy="384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54" y="2923697"/>
            <a:ext cx="9942430" cy="716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Down Arrow 10"/>
          <p:cNvSpPr/>
          <p:nvPr/>
        </p:nvSpPr>
        <p:spPr>
          <a:xfrm>
            <a:off x="6245111" y="1790603"/>
            <a:ext cx="584200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76218" y="6214004"/>
            <a:ext cx="3921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模版与编译结果对比</a:t>
            </a:r>
            <a:endParaRPr lang="en-US" sz="2400" b="1" dirty="0">
              <a:solidFill>
                <a:srgbClr val="2B6EAB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9494601" y="1849664"/>
            <a:ext cx="2552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AOT</a:t>
            </a:r>
            <a:r>
              <a:rPr lang="zh-CN" altLang="en-US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编译</a:t>
            </a:r>
          </a:p>
        </p:txBody>
      </p:sp>
    </p:spTree>
    <p:extLst>
      <p:ext uri="{BB962C8B-B14F-4D97-AF65-F5344CB8AC3E}">
        <p14:creationId xmlns:p14="http://schemas.microsoft.com/office/powerpoint/2010/main" val="30114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00143 -0.2865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7" grpId="0"/>
      <p:bldP spid="27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 bwMode="auto">
          <a:xfrm>
            <a:off x="9482571" y="1175403"/>
            <a:ext cx="27094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Closure </a:t>
            </a:r>
            <a:r>
              <a:rPr lang="en-US" altLang="zh-CN" sz="4000" dirty="0" smtClean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4000" dirty="0" smtClean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4000" dirty="0" smtClean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Compiler</a:t>
            </a:r>
            <a:endParaRPr lang="zh-CN" altLang="en-US" sz="4000" dirty="0">
              <a:solidFill>
                <a:srgbClr val="2B6E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20" y="1311648"/>
            <a:ext cx="6364791" cy="465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152393" y="6261262"/>
            <a:ext cx="4807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Advanced</a:t>
            </a:r>
            <a:r>
              <a:rPr lang="zh-CN" altLang="en-US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模式编译结果示例</a:t>
            </a:r>
            <a:endParaRPr lang="en-US" sz="2400" b="1" dirty="0">
              <a:solidFill>
                <a:srgbClr val="2B6EAB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43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80" y="1394374"/>
            <a:ext cx="6701677" cy="4467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222512" y="6157535"/>
            <a:ext cx="4135103" cy="462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Angular</a:t>
            </a:r>
            <a:r>
              <a:rPr lang="zh-CN" altLang="en-US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中的变化检测流</a:t>
            </a:r>
            <a:endParaRPr lang="en-US" sz="2400" b="1" dirty="0">
              <a:solidFill>
                <a:srgbClr val="2B6EAB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149392" y="1466676"/>
            <a:ext cx="3247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去除</a:t>
            </a:r>
            <a:r>
              <a:rPr lang="en-US" altLang="zh-CN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 err="1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Zone.js</a:t>
            </a:r>
            <a:endParaRPr lang="zh-CN" altLang="en-US" sz="4000" dirty="0">
              <a:solidFill>
                <a:srgbClr val="2B6E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84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26" y="1210903"/>
            <a:ext cx="5438273" cy="4644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68" y="4964606"/>
            <a:ext cx="679784" cy="679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74787" y="6112813"/>
            <a:ext cx="3729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简单的响应式状态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152397" y="1474586"/>
            <a:ext cx="3247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去</a:t>
            </a: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除</a:t>
            </a: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Zone.js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23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24" y="1445804"/>
            <a:ext cx="6458390" cy="4404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496833" y="6069945"/>
            <a:ext cx="3729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ngrx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的状态管理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146107" y="1477888"/>
            <a:ext cx="3247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去除</a:t>
            </a: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Zone.js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26" y="1446015"/>
            <a:ext cx="5664842" cy="4387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21596" y="6004588"/>
            <a:ext cx="4211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Angular 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自带的平台支持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420870" y="1209461"/>
            <a:ext cx="319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自定义平台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2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70" y="1604212"/>
            <a:ext cx="9458699" cy="4122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39928" y="5972503"/>
            <a:ext cx="4548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PlatformFactory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的建立过程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422105" y="1212488"/>
            <a:ext cx="319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自定义平台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2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2" y="1210481"/>
            <a:ext cx="8547733" cy="4441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914274" y="5999700"/>
            <a:ext cx="547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不使用 </a:t>
            </a:r>
            <a:r>
              <a:rPr lang="en-US" altLang="zh-CN" sz="2400" b="1" dirty="0" err="1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BrowserModule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的根模块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extBox 23"/>
          <p:cNvSpPr txBox="1"/>
          <p:nvPr/>
        </p:nvSpPr>
        <p:spPr bwMode="auto">
          <a:xfrm>
            <a:off x="8423531" y="1210481"/>
            <a:ext cx="319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自定义平台</a:t>
            </a:r>
          </a:p>
        </p:txBody>
      </p:sp>
    </p:spTree>
    <p:extLst>
      <p:ext uri="{BB962C8B-B14F-4D97-AF65-F5344CB8AC3E}">
        <p14:creationId xmlns:p14="http://schemas.microsoft.com/office/powerpoint/2010/main" val="10498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1308" y="1401498"/>
            <a:ext cx="866293" cy="5461000"/>
            <a:chOff x="1646834" y="1397000"/>
            <a:chExt cx="866293" cy="5461000"/>
          </a:xfrm>
        </p:grpSpPr>
        <p:sp>
          <p:nvSpPr>
            <p:cNvPr id="6" name="矩形 58"/>
            <p:cNvSpPr/>
            <p:nvPr/>
          </p:nvSpPr>
          <p:spPr bwMode="auto">
            <a:xfrm>
              <a:off x="1646834" y="3510304"/>
              <a:ext cx="855664" cy="33476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最小应用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657465" y="1397000"/>
              <a:ext cx="855662" cy="10044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1735480" y="1814269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3" r="16686"/>
            <a:stretch/>
          </p:blipFill>
          <p:spPr>
            <a:xfrm>
              <a:off x="1657465" y="2510493"/>
              <a:ext cx="821103" cy="86989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349285" y="5984254"/>
            <a:ext cx="882950" cy="5369551"/>
            <a:chOff x="3310335" y="1488449"/>
            <a:chExt cx="882950" cy="5369551"/>
          </a:xfrm>
        </p:grpSpPr>
        <p:sp>
          <p:nvSpPr>
            <p:cNvPr id="11" name="矩形 60"/>
            <p:cNvSpPr/>
            <p:nvPr/>
          </p:nvSpPr>
          <p:spPr bwMode="auto">
            <a:xfrm>
              <a:off x="3310335" y="3510304"/>
              <a:ext cx="882950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3414664" y="1772819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4" r="21125"/>
            <a:stretch/>
          </p:blipFill>
          <p:spPr>
            <a:xfrm>
              <a:off x="3310335" y="2478201"/>
              <a:ext cx="882949" cy="897710"/>
            </a:xfrm>
            <a:prstGeom prst="rect">
              <a:avLst/>
            </a:prstGeom>
          </p:spPr>
        </p:pic>
      </p:grpSp>
      <p:sp>
        <p:nvSpPr>
          <p:cNvPr id="26" name="TextBox 23"/>
          <p:cNvSpPr txBox="1"/>
          <p:nvPr/>
        </p:nvSpPr>
        <p:spPr bwMode="auto">
          <a:xfrm>
            <a:off x="3352800" y="2797853"/>
            <a:ext cx="553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8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独立构建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293038" y="6057898"/>
            <a:ext cx="873067" cy="5257802"/>
            <a:chOff x="4994334" y="1600198"/>
            <a:chExt cx="873067" cy="5257802"/>
          </a:xfrm>
        </p:grpSpPr>
        <p:sp>
          <p:nvSpPr>
            <p:cNvPr id="29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5088281" y="1816658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0.00208 L -0.03763 0.00208 C -0.05507 0.00208 -0.07434 -0.17732 -0.07434 -0.32223 L -0.07434 -0.64445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323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07683 -0.0004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4831 1.85185E-6 C 0.2142 1.85185E-6 0.29675 -0.08357 0.29675 -0.1507 L 0.29675 -0.3 " pathEditMode="relative" rAng="0" ptsTypes="AA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-150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xit" presetSubtype="0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9114422" y="1233678"/>
            <a:ext cx="2346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在线示例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2273814"/>
            <a:ext cx="3574723" cy="3574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848201" y="1587621"/>
            <a:ext cx="678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3"/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3"/>
              </a:rPr>
              <a:t>trotyl.github.io</a:t>
            </a:r>
            <a:r>
              <a:rPr lang="en-US" sz="2400" dirty="0">
                <a:solidFill>
                  <a:srgbClr val="0070C0"/>
                </a:solidFill>
                <a:hlinkClick r:id="rId3"/>
              </a:rPr>
              <a:t>/ng-component-loader-demo/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32" y="2273814"/>
            <a:ext cx="3574723" cy="3574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3660805" y="6014345"/>
            <a:ext cx="7680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5"/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5"/>
              </a:rPr>
              <a:t>trotyl.github.io</a:t>
            </a:r>
            <a:r>
              <a:rPr lang="en-US" sz="2400" dirty="0">
                <a:solidFill>
                  <a:srgbClr val="0070C0"/>
                </a:solidFill>
                <a:hlinkClick r:id="rId5"/>
              </a:rPr>
              <a:t>/ng-standalone-components-demo/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425"/>
            <a:ext cx="12191999" cy="5640571"/>
          </a:xfrm>
          <a:prstGeom prst="rect">
            <a:avLst/>
          </a:prstGeom>
        </p:spPr>
      </p:pic>
      <p:sp>
        <p:nvSpPr>
          <p:cNvPr id="13" name="TextBox 23"/>
          <p:cNvSpPr txBox="1"/>
          <p:nvPr/>
        </p:nvSpPr>
        <p:spPr bwMode="auto">
          <a:xfrm>
            <a:off x="2713820" y="2133554"/>
            <a:ext cx="6920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z="5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ANGULAR</a:t>
            </a:r>
            <a:endParaRPr lang="zh-CN" altLang="en-US" sz="54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15" name="TextBox 23"/>
          <p:cNvSpPr txBox="1"/>
          <p:nvPr/>
        </p:nvSpPr>
        <p:spPr bwMode="auto">
          <a:xfrm>
            <a:off x="4835711" y="5488017"/>
            <a:ext cx="24432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board SE" charset="0"/>
                <a:ea typeface="Chalkboard SE" charset="0"/>
                <a:cs typeface="Chalkboard SE" charset="0"/>
              </a:rPr>
              <a:t>Trotyl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board SE" charset="0"/>
                <a:ea typeface="Chalkboard SE" charset="0"/>
                <a:cs typeface="Chalkboard SE" charset="0"/>
              </a:rPr>
              <a:t>Yu</a:t>
            </a:r>
            <a:endParaRPr lang="zh-CN" alt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7" name="TextBox 23"/>
          <p:cNvSpPr txBox="1"/>
          <p:nvPr/>
        </p:nvSpPr>
        <p:spPr bwMode="auto">
          <a:xfrm>
            <a:off x="2850213" y="3123982"/>
            <a:ext cx="692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挣脱舒适区的枷锁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" y="464398"/>
            <a:ext cx="1458109" cy="1458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587" y="5384554"/>
            <a:ext cx="3270648" cy="990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88" y="5553853"/>
            <a:ext cx="651555" cy="6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" presetClass="emph" presetSubtype="2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4F4F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" presetID="3" presetClass="emph" presetSubtype="2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4F4F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50"/>
                                </p:stCondLst>
                                <p:childTnLst>
                                  <p:par>
                                    <p:cTn id="1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1" presetID="35" presetClass="path" presetSubtype="0" accel="50000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0 L -0.13359 0 " pathEditMode="relative" rAng="0" ptsTypes="AA" p14:bounceEnd="50000">
                                          <p:cBhvr>
                                            <p:cTn id="2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6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5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07407E-6 L 0.83086 -0.00092 " pathEditMode="relative" rAng="0" ptsTypes="AA" p14:bounceEnd="50000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36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" presetClass="emph" presetSubtype="2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4F4F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" presetID="3" presetClass="emph" presetSubtype="2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4F4F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50"/>
                                </p:stCondLst>
                                <p:childTnLst>
                                  <p:par>
                                    <p:cTn id="1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1" presetID="35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0 L -0.13359 0 " pathEditMode="relative" rAng="0" ptsTypes="AA">
                                          <p:cBhvr>
                                            <p:cTn id="2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6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5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07407E-6 L 0.83086 -0.00092 " pathEditMode="relative" rAng="0" ptsTypes="AA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36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9098380" y="1576045"/>
            <a:ext cx="2346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基本原理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66" y="1576045"/>
            <a:ext cx="5564367" cy="4292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65826" y="6118585"/>
            <a:ext cx="4083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rollup.config.js</a:t>
            </a:r>
            <a:r>
              <a:rPr lang="en-US" altLang="zh-CN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配置内容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87" y="1392167"/>
            <a:ext cx="7637018" cy="449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988674" y="6087663"/>
            <a:ext cx="4887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基于 </a:t>
            </a:r>
            <a:r>
              <a:rPr lang="en-US" altLang="zh-CN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&lt;script&gt; tag </a:t>
            </a:r>
            <a:r>
              <a:rPr lang="zh-CN" altLang="en-US" sz="2400" b="1" dirty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的代码加载器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TB0"/>
          <p:cNvSpPr txBox="1"/>
          <p:nvPr/>
        </p:nvSpPr>
        <p:spPr bwMode="auto">
          <a:xfrm>
            <a:off x="9137244" y="1344041"/>
            <a:ext cx="2461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调用</a:t>
            </a:r>
          </a:p>
        </p:txBody>
      </p:sp>
    </p:spTree>
    <p:extLst>
      <p:ext uri="{BB962C8B-B14F-4D97-AF65-F5344CB8AC3E}">
        <p14:creationId xmlns:p14="http://schemas.microsoft.com/office/powerpoint/2010/main" val="425310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3565" y="1483848"/>
            <a:ext cx="882951" cy="5369551"/>
            <a:chOff x="3310334" y="1488449"/>
            <a:chExt cx="882951" cy="5369551"/>
          </a:xfrm>
        </p:grpSpPr>
        <p:sp>
          <p:nvSpPr>
            <p:cNvPr id="11" name="矩形 60"/>
            <p:cNvSpPr/>
            <p:nvPr/>
          </p:nvSpPr>
          <p:spPr bwMode="auto">
            <a:xfrm>
              <a:off x="3339209" y="3510304"/>
              <a:ext cx="854076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3418927" y="1781923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3" r="23175"/>
            <a:stretch/>
          </p:blipFill>
          <p:spPr>
            <a:xfrm>
              <a:off x="3310334" y="2473803"/>
              <a:ext cx="882949" cy="931936"/>
            </a:xfrm>
            <a:prstGeom prst="rect">
              <a:avLst/>
            </a:prstGeom>
          </p:spPr>
        </p:pic>
      </p:grpSp>
      <p:sp>
        <p:nvSpPr>
          <p:cNvPr id="26" name="TextBox 23"/>
          <p:cNvSpPr txBox="1"/>
          <p:nvPr/>
        </p:nvSpPr>
        <p:spPr bwMode="auto">
          <a:xfrm>
            <a:off x="3352800" y="2797853"/>
            <a:ext cx="553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8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动态视图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346549" y="6057898"/>
            <a:ext cx="873067" cy="5257802"/>
            <a:chOff x="4994334" y="1600198"/>
            <a:chExt cx="873067" cy="5257802"/>
          </a:xfrm>
        </p:grpSpPr>
        <p:sp>
          <p:nvSpPr>
            <p:cNvPr id="29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5079975" y="180757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94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3828 3.33333E-6 C -0.05573 3.33333E-6 -0.07643 -0.1794 -0.07643 -0.32477 L -0.07643 -0.64908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-3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6927 1.85185E-6 C 0.24453 1.85185E-6 0.33868 -0.08033 0.33868 -0.14468 L 0.33868 -0.2879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-143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9" presetClass="exit" presetSubtype="0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8852322" y="1387472"/>
            <a:ext cx="24611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在线示例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42" y="1802971"/>
            <a:ext cx="3892216" cy="3892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921335" y="5942278"/>
            <a:ext cx="6336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stackblitz.com</a:t>
            </a:r>
            <a:r>
              <a:rPr lang="en-US" sz="2400" dirty="0">
                <a:hlinkClick r:id="rId3"/>
              </a:rPr>
              <a:t>/edit/angular-3p6ppu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42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7042485" y="1488202"/>
            <a:ext cx="4594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Web</a:t>
            </a:r>
            <a:r>
              <a:rPr lang="zh-CN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Components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973179" y="3048000"/>
            <a:ext cx="9111916" cy="25667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34651" y="3447525"/>
            <a:ext cx="3811336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Custom Elements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49980" y="3436102"/>
            <a:ext cx="3769894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Shadow DOM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34652" y="4516862"/>
            <a:ext cx="3811336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TemplateTag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833939" y="4506373"/>
            <a:ext cx="3769894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HTML Import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747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F10D"/>
                                      </p:to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F10D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4B3E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4B3E"/>
                                      </p:to>
                                    </p:animClr>
                                    <p:set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 animBg="1"/>
      <p:bldP spid="2" grpId="1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6141625" y="1206596"/>
            <a:ext cx="5236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@angular/elements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85476" y="2646947"/>
            <a:ext cx="3465091" cy="332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10403" y="2646946"/>
            <a:ext cx="3498855" cy="332071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5476" y="2058410"/>
            <a:ext cx="346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Angular Component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3" y="2058411"/>
            <a:ext cx="3498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Web Component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4021" y="2948394"/>
            <a:ext cx="3144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Input Property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Output Property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View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spc="-150" dirty="0">
                <a:solidFill>
                  <a:schemeClr val="bg1"/>
                </a:solidFill>
              </a:rPr>
              <a:t>Content Projection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4992" y="2964389"/>
            <a:ext cx="32742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Observed Attribute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Accessor Property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Custom Event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Shadow DOM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Slot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51623" y="3208419"/>
            <a:ext cx="73961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1623" y="3946356"/>
            <a:ext cx="73961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51623" y="4652208"/>
            <a:ext cx="73961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51623" y="5390145"/>
            <a:ext cx="73961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51623" y="3336759"/>
            <a:ext cx="739610" cy="21656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  <p:bldP spid="3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0"/>
          <p:cNvSpPr txBox="1"/>
          <p:nvPr/>
        </p:nvSpPr>
        <p:spPr bwMode="auto">
          <a:xfrm>
            <a:off x="6141625" y="1206596"/>
            <a:ext cx="5236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@angular/elements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10" y="2461981"/>
            <a:ext cx="9243169" cy="307818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697903" y="5856830"/>
            <a:ext cx="4887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Custom Element </a:t>
            </a:r>
            <a:r>
              <a:rPr lang="zh-CN" altLang="en-US" sz="24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注册过程</a:t>
            </a:r>
            <a:endParaRPr lang="en-US" sz="24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9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09678" y="1595592"/>
            <a:ext cx="873067" cy="5257802"/>
            <a:chOff x="4994334" y="1600198"/>
            <a:chExt cx="873067" cy="5257802"/>
          </a:xfrm>
        </p:grpSpPr>
        <p:sp>
          <p:nvSpPr>
            <p:cNvPr id="29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5088281" y="180757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8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decel="10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448170" y="5857252"/>
            <a:ext cx="866293" cy="5461000"/>
            <a:chOff x="1646834" y="1397000"/>
            <a:chExt cx="866293" cy="5461000"/>
          </a:xfrm>
        </p:grpSpPr>
        <p:sp>
          <p:nvSpPr>
            <p:cNvPr id="12" name="矩形 58"/>
            <p:cNvSpPr/>
            <p:nvPr/>
          </p:nvSpPr>
          <p:spPr bwMode="auto">
            <a:xfrm>
              <a:off x="1646834" y="3510304"/>
              <a:ext cx="855664" cy="33476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最小应用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657465" y="1397000"/>
              <a:ext cx="855662" cy="10044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1744659" y="180458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0" r="16893"/>
            <a:stretch/>
          </p:blipFill>
          <p:spPr>
            <a:xfrm>
              <a:off x="1657465" y="2529923"/>
              <a:ext cx="845033" cy="862326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488810" y="5977327"/>
            <a:ext cx="882950" cy="5369551"/>
            <a:chOff x="3310335" y="1488449"/>
            <a:chExt cx="882950" cy="5369551"/>
          </a:xfrm>
        </p:grpSpPr>
        <p:sp>
          <p:nvSpPr>
            <p:cNvPr id="17" name="矩形 60"/>
            <p:cNvSpPr/>
            <p:nvPr/>
          </p:nvSpPr>
          <p:spPr bwMode="auto">
            <a:xfrm>
              <a:off x="3339209" y="3510304"/>
              <a:ext cx="854076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7"/>
            <p:cNvSpPr txBox="1">
              <a:spLocks noChangeArrowheads="1"/>
            </p:cNvSpPr>
            <p:nvPr/>
          </p:nvSpPr>
          <p:spPr bwMode="auto">
            <a:xfrm>
              <a:off x="3400661" y="1746972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400" y="2532228"/>
              <a:ext cx="838200" cy="83820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6537489" y="6060450"/>
            <a:ext cx="873067" cy="5257802"/>
            <a:chOff x="4994334" y="1600198"/>
            <a:chExt cx="873067" cy="5257802"/>
          </a:xfrm>
        </p:grpSpPr>
        <p:sp>
          <p:nvSpPr>
            <p:cNvPr id="30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18"/>
            <p:cNvSpPr txBox="1">
              <a:spLocks noChangeArrowheads="1"/>
            </p:cNvSpPr>
            <p:nvPr/>
          </p:nvSpPr>
          <p:spPr bwMode="auto">
            <a:xfrm>
              <a:off x="5088281" y="1803712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03" y="474996"/>
            <a:ext cx="5055038" cy="505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7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746" y="757378"/>
            <a:ext cx="8608219" cy="133945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THANK YOU</a:t>
            </a:r>
          </a:p>
        </p:txBody>
      </p:sp>
      <p:sp>
        <p:nvSpPr>
          <p:cNvPr id="104450" name="Content Placeholder 1"/>
          <p:cNvSpPr>
            <a:spLocks noGrp="1"/>
          </p:cNvSpPr>
          <p:nvPr>
            <p:ph idx="1"/>
          </p:nvPr>
        </p:nvSpPr>
        <p:spPr>
          <a:xfrm>
            <a:off x="3340370" y="2239998"/>
            <a:ext cx="5464969" cy="1552541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x-none" dirty="0"/>
              <a:t>For questions or suggestions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contact</a:t>
            </a:r>
            <a:r>
              <a:rPr lang="en-US" altLang="x-none" dirty="0" smtClean="0"/>
              <a:t>: </a:t>
            </a:r>
            <a:r>
              <a:rPr lang="en-US" altLang="x-none" dirty="0"/>
              <a:t/>
            </a:r>
            <a:br>
              <a:rPr lang="en-US" altLang="x-none" dirty="0"/>
            </a:br>
            <a:r>
              <a:rPr lang="en-US" altLang="zh-CN" dirty="0" err="1" smtClean="0"/>
              <a:t>zjyu@thoughtworks.com</a:t>
            </a:r>
            <a:endParaRPr lang="en-US" altLang="x-none" dirty="0"/>
          </a:p>
        </p:txBody>
      </p:sp>
      <p:pic>
        <p:nvPicPr>
          <p:cNvPr id="4" name="Picture 5" descr="TW_Logo_NoTag_wh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223" y="5020524"/>
            <a:ext cx="3680428" cy="57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/>
          <p:cNvSpPr txBox="1"/>
          <p:nvPr/>
        </p:nvSpPr>
        <p:spPr bwMode="auto">
          <a:xfrm>
            <a:off x="3212621" y="5488017"/>
            <a:ext cx="16860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board SE" charset="0"/>
                <a:ea typeface="Chalkboard SE" charset="0"/>
                <a:cs typeface="Chalkboard SE" charset="0"/>
              </a:rPr>
              <a:t>Trotyl</a:t>
            </a:r>
            <a:endParaRPr lang="zh-CN" alt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board SE" charset="0"/>
              <a:ea typeface="Chalkboard SE" charset="0"/>
              <a:cs typeface="Chalkboard SE" charset="0"/>
            </a:endParaRPr>
          </a:p>
        </p:txBody>
      </p:sp>
      <p:pic>
        <p:nvPicPr>
          <p:cNvPr id="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710321" flipH="1">
            <a:off x="-2757029" y="-85323"/>
            <a:ext cx="3622650" cy="36226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084495" y="1014451"/>
            <a:ext cx="318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个人简介</a:t>
            </a:r>
            <a:endParaRPr 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>
          <a:xfrm>
            <a:off x="2155656" y="4472412"/>
            <a:ext cx="5722647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eaLnBrk="1" hangingPunct="1"/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公司：</a:t>
            </a:r>
            <a:r>
              <a:rPr lang="en-US" altLang="zh-CN" sz="2800" kern="0" dirty="0">
                <a:latin typeface="Microsoft JhengHei" charset="-120"/>
                <a:ea typeface="Microsoft JhengHei" charset="-120"/>
                <a:cs typeface="Microsoft JhengHei" charset="-120"/>
              </a:rPr>
              <a:t>ThoughtWorks</a:t>
            </a:r>
            <a:endParaRPr lang="en-US" altLang="ja-JP" sz="2800" kern="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2188760" y="2551255"/>
            <a:ext cx="5689538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eaLnBrk="1" hangingPunct="1"/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姓名：</a:t>
            </a:r>
            <a:r>
              <a:rPr lang="zh-CN" altLang="en-US" sz="2800" kern="0" dirty="0">
                <a:latin typeface="Microsoft JhengHei" charset="-120"/>
                <a:ea typeface="Microsoft JhengHei" charset="-120"/>
                <a:cs typeface="Microsoft JhengHei" charset="-120"/>
              </a:rPr>
              <a:t>余泽江</a:t>
            </a:r>
            <a:endParaRPr lang="en-US" altLang="ja-JP" sz="2800" kern="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2155652" y="3485767"/>
            <a:ext cx="5722646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eaLnBrk="1" hangingPunct="1"/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网名：</a:t>
            </a:r>
            <a:endParaRPr lang="en-US" altLang="ja-JP" sz="2800" kern="0" dirty="0">
              <a:solidFill>
                <a:schemeClr val="accent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2188760" y="5459063"/>
            <a:ext cx="5689538" cy="798395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eaLnBrk="1" hangingPunct="1"/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职位：</a:t>
            </a:r>
            <a:r>
              <a:rPr lang="en-US" altLang="zh-CN" sz="2800" kern="0" dirty="0">
                <a:latin typeface="Microsoft JhengHei" charset="-120"/>
                <a:ea typeface="Microsoft JhengHei" charset="-120"/>
                <a:cs typeface="Microsoft JhengHei" charset="-120"/>
              </a:rPr>
              <a:t>PPT </a:t>
            </a:r>
            <a:r>
              <a:rPr lang="zh-CN" altLang="en-US" sz="2800" kern="0" dirty="0">
                <a:latin typeface="Microsoft JhengHei" charset="-120"/>
                <a:ea typeface="Microsoft JhengHei" charset="-120"/>
                <a:cs typeface="Microsoft JhengHei" charset="-120"/>
              </a:rPr>
              <a:t>动画工程师</a:t>
            </a:r>
            <a:endParaRPr lang="en-US" altLang="ja-JP" sz="2800" kern="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51" y="5566268"/>
            <a:ext cx="540711" cy="5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00274 0 C 0.00391 0 0.0056 -0.08032 0.0056 -0.14537 L 0.0056 -0.29028 " pathEditMode="relative" rAng="0" ptsTypes="AAAA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96256" y="2721974"/>
            <a:ext cx="1735278" cy="762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 cap="all" spc="-90">
                <a:solidFill>
                  <a:schemeClr val="tx2"/>
                </a:solidFill>
                <a:latin typeface="+mj-lt"/>
                <a:ea typeface="+mj-ea"/>
                <a:cs typeface="+mj-cs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/>
              <a:t>版本：</a:t>
            </a:r>
            <a:endParaRPr lang="en-US" sz="2800" kern="0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839039" y="2721542"/>
            <a:ext cx="1623992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ja-JP" sz="2800" kern="0" dirty="0"/>
              <a:t>1.0~1.6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196261" y="3605930"/>
            <a:ext cx="2128817" cy="762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 cap="all" spc="-90">
                <a:solidFill>
                  <a:schemeClr val="tx2"/>
                </a:solidFill>
                <a:latin typeface="+mj-lt"/>
                <a:ea typeface="+mj-ea"/>
                <a:cs typeface="+mj-cs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/>
              <a:t>发布时间：</a:t>
            </a:r>
            <a:endParaRPr lang="en-US" sz="2800" kern="0" dirty="0"/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>
          <a:xfrm>
            <a:off x="4507652" y="3594277"/>
            <a:ext cx="2263627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x-none" sz="2800" kern="0"/>
              <a:t>2009</a:t>
            </a:r>
            <a:endParaRPr lang="en-US" altLang="ja-JP" sz="2800" kern="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196256" y="5042338"/>
            <a:ext cx="1735278" cy="762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 cap="all" spc="-90">
                <a:solidFill>
                  <a:schemeClr val="tx2"/>
                </a:solidFill>
                <a:latin typeface="+mj-lt"/>
                <a:ea typeface="+mj-ea"/>
                <a:cs typeface="+mj-cs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/>
              <a:t>Logo: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196261" y="1876298"/>
            <a:ext cx="2128817" cy="762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 cap="all" spc="-90">
                <a:solidFill>
                  <a:schemeClr val="tx2"/>
                </a:solidFill>
                <a:latin typeface="+mj-lt"/>
                <a:ea typeface="+mj-ea"/>
                <a:cs typeface="+mj-cs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/>
              <a:t>名称：</a:t>
            </a:r>
            <a:endParaRPr lang="en-US" sz="2800" kern="0" dirty="0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4812437" y="1832829"/>
            <a:ext cx="1654059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zh-CN" sz="2800" kern="0" dirty="0"/>
              <a:t>AngularJS</a:t>
            </a:r>
            <a:endParaRPr lang="en-US" altLang="ja-JP" sz="2800" kern="0" dirty="0"/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7347768" y="1818685"/>
            <a:ext cx="2058871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zh-CN" sz="2800" kern="0" dirty="0"/>
              <a:t>Angular</a:t>
            </a:r>
            <a:endParaRPr lang="en-US" altLang="ja-JP" sz="2800" kern="0" dirty="0"/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7429773" y="2662939"/>
            <a:ext cx="1894850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ja-JP" sz="2800" kern="0" dirty="0" smtClean="0"/>
              <a:t>2.0~5.1</a:t>
            </a:r>
            <a:endParaRPr lang="en-US" altLang="ja-JP" sz="2800" kern="0" dirty="0"/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7452928" y="3574444"/>
            <a:ext cx="1848549" cy="72390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0" fontAlgn="base" hangingPunct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fontAlgn="base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lvl="1" indent="0" algn="ctr" eaLnBrk="1" hangingPunct="1"/>
            <a:r>
              <a:rPr lang="en-US" altLang="x-none" sz="2800" kern="0" dirty="0"/>
              <a:t>2016</a:t>
            </a:r>
            <a:endParaRPr lang="en-US" altLang="ja-JP" sz="2800" kern="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65" y="4351447"/>
            <a:ext cx="2154870" cy="2154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2" y="4523628"/>
            <a:ext cx="1698710" cy="1799420"/>
          </a:xfrm>
          <a:prstGeom prst="rect">
            <a:avLst/>
          </a:prstGeom>
        </p:spPr>
      </p:pic>
      <p:pic>
        <p:nvPicPr>
          <p:cNvPr id="20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7710321" flipH="1">
            <a:off x="-2757029" y="-85323"/>
            <a:ext cx="3622650" cy="36226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/>
          <p:cNvSpPr txBox="1"/>
          <p:nvPr/>
        </p:nvSpPr>
        <p:spPr>
          <a:xfrm>
            <a:off x="1084495" y="1014451"/>
            <a:ext cx="318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写在前面</a:t>
            </a:r>
            <a:endParaRPr 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56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-536887" y="4060041"/>
            <a:ext cx="3756443" cy="0"/>
          </a:xfrm>
          <a:prstGeom prst="line">
            <a:avLst/>
          </a:prstGeom>
          <a:ln w="63500"/>
          <a:effectLst>
            <a:glow rad="63500">
              <a:schemeClr val="accent1">
                <a:satMod val="175000"/>
                <a:alpha val="40000"/>
              </a:schemeClr>
            </a:glow>
            <a:softEdge rad="63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19553" y="4060041"/>
            <a:ext cx="3088838" cy="1780540"/>
          </a:xfrm>
          <a:prstGeom prst="line">
            <a:avLst/>
          </a:prstGeom>
          <a:ln w="63500"/>
          <a:effectLst>
            <a:glow rad="63500">
              <a:schemeClr val="accent1">
                <a:satMod val="175000"/>
                <a:alpha val="40000"/>
              </a:schemeClr>
            </a:glow>
            <a:softEdge rad="63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308391" y="4137852"/>
            <a:ext cx="2815598" cy="1702735"/>
          </a:xfrm>
          <a:prstGeom prst="line">
            <a:avLst/>
          </a:prstGeom>
          <a:ln w="63500"/>
          <a:effectLst>
            <a:glow rad="63500">
              <a:schemeClr val="accent1">
                <a:satMod val="175000"/>
                <a:alpha val="40000"/>
              </a:schemeClr>
            </a:glow>
            <a:softEdge rad="63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08391" y="2434835"/>
            <a:ext cx="2815598" cy="1703017"/>
          </a:xfrm>
          <a:prstGeom prst="line">
            <a:avLst/>
          </a:prstGeom>
          <a:ln w="63500"/>
          <a:effectLst>
            <a:glow rad="63500">
              <a:schemeClr val="accent1">
                <a:satMod val="175000"/>
                <a:alpha val="40000"/>
              </a:schemeClr>
            </a:glow>
            <a:softEdge rad="63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08391" y="2434829"/>
            <a:ext cx="0" cy="3405752"/>
          </a:xfrm>
          <a:prstGeom prst="line">
            <a:avLst/>
          </a:prstGeom>
          <a:ln w="63500"/>
          <a:effectLst>
            <a:glow rad="63500">
              <a:schemeClr val="accent1">
                <a:satMod val="175000"/>
                <a:alpha val="40000"/>
              </a:schemeClr>
            </a:glow>
            <a:softEdge rad="63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-713349" y="3852223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984031" y="3852226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00578" y="5645701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16175" y="3967711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135650" y="2264151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118397" y="5658814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896026" y="3912448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50026" y="2278527"/>
            <a:ext cx="415637" cy="415637"/>
          </a:xfrm>
          <a:prstGeom prst="ellipse">
            <a:avLst/>
          </a:prstGeom>
          <a:solidFill>
            <a:srgbClr val="FFFF00"/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2" y="456916"/>
            <a:ext cx="1458109" cy="1458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710321" flipH="1">
            <a:off x="-2757029" y="-85323"/>
            <a:ext cx="3622650" cy="36226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/>
          <p:cNvSpPr txBox="1"/>
          <p:nvPr/>
        </p:nvSpPr>
        <p:spPr>
          <a:xfrm>
            <a:off x="1084494" y="1014451"/>
            <a:ext cx="582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所谓的 </a:t>
            </a:r>
            <a:r>
              <a:rPr lang="en-US" altLang="zh-CN" sz="3600" dirty="0" smtClean="0">
                <a:latin typeface="Microsoft YaHei" charset="-122"/>
                <a:ea typeface="Microsoft YaHei" charset="-122"/>
                <a:cs typeface="Microsoft YaHei" charset="-122"/>
              </a:rPr>
              <a:t>Angular</a:t>
            </a:r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 开发流程</a:t>
            </a:r>
            <a:endParaRPr 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r="23927" b="15687"/>
          <a:stretch/>
        </p:blipFill>
        <p:spPr>
          <a:xfrm>
            <a:off x="2104742" y="3521449"/>
            <a:ext cx="2229633" cy="1077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86" y="5044476"/>
            <a:ext cx="1592210" cy="1592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7" r="21937" b="17593"/>
          <a:stretch/>
        </p:blipFill>
        <p:spPr>
          <a:xfrm>
            <a:off x="8333013" y="3540732"/>
            <a:ext cx="1581952" cy="103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r="23304" b="15439"/>
          <a:stretch/>
        </p:blipFill>
        <p:spPr>
          <a:xfrm>
            <a:off x="5217314" y="1918406"/>
            <a:ext cx="2182154" cy="10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30326 1.85185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85185E-6 L 0.2556 0.2615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30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2.22222E-6 L 0.23086 -0.2502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125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7 -4.07407E-6 L 0.22943 -0.25208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-126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0.00556 L -0.228 -0.24861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6" y="-1215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53 -0.00486 L -0.22643 -0.2405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1178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3.33333E-6 L -0.00377 0.49328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465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375E-6 5.55112E-17 L -0.00377 0.49329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465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3"/>
          <p:cNvSpPr txBox="1"/>
          <p:nvPr/>
        </p:nvSpPr>
        <p:spPr bwMode="auto">
          <a:xfrm>
            <a:off x="8747818" y="1043057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sz="4000" dirty="0" smtClean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案例分析</a:t>
            </a:r>
            <a:endParaRPr lang="zh-CN" altLang="en-US" sz="4000" dirty="0">
              <a:solidFill>
                <a:srgbClr val="2B6E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170235" y="1397000"/>
            <a:ext cx="866293" cy="5461000"/>
            <a:chOff x="1646834" y="1397000"/>
            <a:chExt cx="866293" cy="5461000"/>
          </a:xfrm>
        </p:grpSpPr>
        <p:sp>
          <p:nvSpPr>
            <p:cNvPr id="8" name="矩形 58"/>
            <p:cNvSpPr/>
            <p:nvPr/>
          </p:nvSpPr>
          <p:spPr bwMode="auto">
            <a:xfrm>
              <a:off x="1646834" y="3510304"/>
              <a:ext cx="855664" cy="33476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最小应用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57465" y="1397000"/>
              <a:ext cx="855662" cy="10044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1737976" y="1795995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4" r="15906"/>
            <a:stretch/>
          </p:blipFill>
          <p:spPr>
            <a:xfrm>
              <a:off x="1646835" y="2527362"/>
              <a:ext cx="841496" cy="84749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834335" y="1488454"/>
            <a:ext cx="882950" cy="5369551"/>
            <a:chOff x="3310335" y="1488449"/>
            <a:chExt cx="882950" cy="5369551"/>
          </a:xfrm>
        </p:grpSpPr>
        <p:sp>
          <p:nvSpPr>
            <p:cNvPr id="5" name="矩形 60"/>
            <p:cNvSpPr/>
            <p:nvPr/>
          </p:nvSpPr>
          <p:spPr bwMode="auto">
            <a:xfrm>
              <a:off x="3310335" y="3510304"/>
              <a:ext cx="882950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3390900" y="175922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9" r="17507"/>
            <a:stretch/>
          </p:blipFill>
          <p:spPr>
            <a:xfrm>
              <a:off x="3310335" y="2508554"/>
              <a:ext cx="882949" cy="881141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518339" y="1600198"/>
            <a:ext cx="873067" cy="5257802"/>
            <a:chOff x="4994334" y="1600198"/>
            <a:chExt cx="873067" cy="5257802"/>
          </a:xfrm>
        </p:grpSpPr>
        <p:sp>
          <p:nvSpPr>
            <p:cNvPr id="11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088281" y="1787793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05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0.22317 -1.85185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28528 0.6592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29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34674 0.6488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6962" y="1397000"/>
            <a:ext cx="866293" cy="5461000"/>
            <a:chOff x="1646834" y="1397000"/>
            <a:chExt cx="866293" cy="5461000"/>
          </a:xfrm>
        </p:grpSpPr>
        <p:sp>
          <p:nvSpPr>
            <p:cNvPr id="6" name="矩形 58"/>
            <p:cNvSpPr/>
            <p:nvPr/>
          </p:nvSpPr>
          <p:spPr bwMode="auto">
            <a:xfrm>
              <a:off x="1646834" y="3510304"/>
              <a:ext cx="855664" cy="33476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最小应用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657465" y="1397000"/>
              <a:ext cx="855662" cy="10044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1727346" y="1786628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6" r="14866"/>
            <a:stretch/>
          </p:blipFill>
          <p:spPr>
            <a:xfrm>
              <a:off x="1646835" y="2542741"/>
              <a:ext cx="855664" cy="84695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349283" y="5984254"/>
            <a:ext cx="882950" cy="5369551"/>
            <a:chOff x="3310335" y="1488449"/>
            <a:chExt cx="882950" cy="5369551"/>
          </a:xfrm>
        </p:grpSpPr>
        <p:sp>
          <p:nvSpPr>
            <p:cNvPr id="11" name="矩形 60"/>
            <p:cNvSpPr/>
            <p:nvPr/>
          </p:nvSpPr>
          <p:spPr bwMode="auto">
            <a:xfrm>
              <a:off x="3310335" y="3510304"/>
              <a:ext cx="882950" cy="3347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独立构建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310335" y="1488449"/>
              <a:ext cx="882949" cy="878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3418927" y="1748687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1" r="20560"/>
            <a:stretch/>
          </p:blipFill>
          <p:spPr>
            <a:xfrm>
              <a:off x="3310335" y="2496079"/>
              <a:ext cx="882949" cy="871792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293036" y="6057898"/>
            <a:ext cx="873067" cy="5257802"/>
            <a:chOff x="4994334" y="1600198"/>
            <a:chExt cx="873067" cy="5257802"/>
          </a:xfrm>
        </p:grpSpPr>
        <p:sp>
          <p:nvSpPr>
            <p:cNvPr id="16" name="矩形 54"/>
            <p:cNvSpPr/>
            <p:nvPr/>
          </p:nvSpPr>
          <p:spPr bwMode="auto">
            <a:xfrm>
              <a:off x="5004596" y="3510304"/>
              <a:ext cx="855662" cy="33476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charset="-120"/>
                  <a:ea typeface="Microsoft JhengHei" charset="-120"/>
                  <a:cs typeface="Microsoft JhengHei" charset="-120"/>
                </a:rPr>
                <a:t>动态视图</a:t>
              </a: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4994334" y="1600198"/>
              <a:ext cx="865923" cy="8012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5098218" y="1786359"/>
              <a:ext cx="6946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001" r="-1564"/>
            <a:stretch/>
          </p:blipFill>
          <p:spPr>
            <a:xfrm>
              <a:off x="5003801" y="2512959"/>
              <a:ext cx="863600" cy="876738"/>
            </a:xfrm>
            <a:prstGeom prst="rect">
              <a:avLst/>
            </a:prstGeom>
          </p:spPr>
        </p:pic>
      </p:grpSp>
      <p:sp>
        <p:nvSpPr>
          <p:cNvPr id="26" name="TextBox 23"/>
          <p:cNvSpPr txBox="1"/>
          <p:nvPr/>
        </p:nvSpPr>
        <p:spPr bwMode="auto">
          <a:xfrm>
            <a:off x="3352800" y="2797853"/>
            <a:ext cx="553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8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最小应用</a:t>
            </a:r>
          </a:p>
        </p:txBody>
      </p:sp>
    </p:spTree>
    <p:extLst>
      <p:ext uri="{BB962C8B-B14F-4D97-AF65-F5344CB8AC3E}">
        <p14:creationId xmlns:p14="http://schemas.microsoft.com/office/powerpoint/2010/main" val="1556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7487 1.85185E-6 C 0.253 1.85185E-6 0.35052 -0.08403 0.35052 -0.15139 L 0.35052 -0.3007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26" y="-150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xit" presetSubtype="0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 bwMode="auto">
          <a:xfrm>
            <a:off x="9146572" y="988774"/>
            <a:ext cx="2522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在线示例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17" y="1953333"/>
            <a:ext cx="4020553" cy="402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16226" y="6159320"/>
            <a:ext cx="497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2B6EAB"/>
                </a:solidFill>
                <a:hlinkClick r:id="rId3"/>
              </a:rPr>
              <a:t>https://</a:t>
            </a:r>
            <a:r>
              <a:rPr lang="en-US" sz="2400" dirty="0" err="1">
                <a:solidFill>
                  <a:srgbClr val="2B6EAB"/>
                </a:solidFill>
                <a:hlinkClick r:id="rId3"/>
              </a:rPr>
              <a:t>trotyl.github.io</a:t>
            </a:r>
            <a:r>
              <a:rPr lang="en-US" sz="2400" dirty="0">
                <a:solidFill>
                  <a:srgbClr val="2B6EAB"/>
                </a:solidFill>
                <a:hlinkClick r:id="rId3"/>
              </a:rPr>
              <a:t>/ng-slim-demo/</a:t>
            </a:r>
            <a:endParaRPr lang="en-US" sz="2400" dirty="0">
              <a:solidFill>
                <a:srgbClr val="2B6E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42" y="1172629"/>
            <a:ext cx="6082529" cy="465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23"/>
          <p:cNvSpPr txBox="1"/>
          <p:nvPr/>
        </p:nvSpPr>
        <p:spPr bwMode="auto">
          <a:xfrm>
            <a:off x="9146571" y="985520"/>
            <a:ext cx="2522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r>
              <a:rPr lang="zh-CN" altLang="en-US" sz="4000" dirty="0">
                <a:solidFill>
                  <a:srgbClr val="2B6E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在线示例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8282" y="6048447"/>
            <a:ext cx="4374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比 </a:t>
            </a:r>
            <a:r>
              <a:rPr lang="en-US" altLang="zh-CN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jQuery</a:t>
            </a:r>
            <a:r>
              <a:rPr lang="zh-CN" altLang="en-US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要小 </a:t>
            </a:r>
            <a:r>
              <a:rPr lang="en-US" altLang="zh-CN" sz="2400" b="1" dirty="0">
                <a:solidFill>
                  <a:srgbClr val="2B6EA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1.4KB</a:t>
            </a:r>
            <a:endParaRPr lang="en-US" sz="2400" b="1" dirty="0">
              <a:solidFill>
                <a:srgbClr val="2B6EAB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8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14278</TotalTime>
  <Words>248</Words>
  <Application>Microsoft Macintosh PowerPoint</Application>
  <PresentationFormat>宽屏</PresentationFormat>
  <Paragraphs>113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Calibri</vt:lpstr>
      <vt:lpstr>Calibri Light</vt:lpstr>
      <vt:lpstr>Chalkboard SE</vt:lpstr>
      <vt:lpstr>Hiragino Kaku Gothic Pro W6</vt:lpstr>
      <vt:lpstr>Microsoft JhengHei</vt:lpstr>
      <vt:lpstr>Microsoft YaHei</vt:lpstr>
      <vt:lpstr>Open Sans Extrabold</vt:lpstr>
      <vt:lpstr>Open Sans Light</vt:lpstr>
      <vt:lpstr>等线</vt:lpstr>
      <vt:lpstr>等线 Light</vt:lpstr>
      <vt:lpstr>游ゴシック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余泽江</dc:creator>
  <cp:lastModifiedBy>姜玉珍</cp:lastModifiedBy>
  <cp:revision>250</cp:revision>
  <dcterms:created xsi:type="dcterms:W3CDTF">2015-09-17T05:53:53Z</dcterms:created>
  <dcterms:modified xsi:type="dcterms:W3CDTF">2017-11-18T07:06:03Z</dcterms:modified>
</cp:coreProperties>
</file>